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4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550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4C9EB-9996-41A6-BB11-5FA83D8AAB22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C8191-AE25-4E44-8A50-67A997A40D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724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2C8191-AE25-4E44-8A50-67A997A40D0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4568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2C8191-AE25-4E44-8A50-67A997A40D03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1626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603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00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33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878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571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052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287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817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131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118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985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C22BD-E676-45AC-9B87-F3A5C309FD77}" type="datetimeFigureOut">
              <a:rPr lang="ko-KR" altLang="en-US" smtClean="0"/>
              <a:t>2022-01-12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467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84175" y="977900"/>
            <a:ext cx="63246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defTabSz="7620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7620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7620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7620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7620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>
              <a:spcBef>
                <a:spcPct val="50000"/>
              </a:spcBef>
            </a:pP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   신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공사 기업체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CEO,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임원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정부 고위인사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전문직 등</a:t>
            </a:r>
          </a:p>
          <a:p>
            <a:pPr>
              <a:spcBef>
                <a:spcPct val="50000"/>
              </a:spcBef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경  유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spcBef>
                <a:spcPct val="50000"/>
              </a:spcBef>
            </a:pP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   목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7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기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MBC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스피치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최고위과정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입학안내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</a:t>
            </a:r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0" y="1855788"/>
            <a:ext cx="6858000" cy="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04813" y="2049463"/>
            <a:ext cx="6064250" cy="745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66750" algn="l"/>
                <a:tab pos="1524000" algn="l"/>
                <a:tab pos="276225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tabLst>
                <a:tab pos="666750" algn="l"/>
                <a:tab pos="1524000" algn="l"/>
                <a:tab pos="276225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tabLst>
                <a:tab pos="666750" algn="l"/>
                <a:tab pos="1524000" algn="l"/>
                <a:tab pos="276225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tabLst>
                <a:tab pos="666750" algn="l"/>
                <a:tab pos="1524000" algn="l"/>
                <a:tab pos="276225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tabLst>
                <a:tab pos="666750" algn="l"/>
                <a:tab pos="1524000" algn="l"/>
                <a:tab pos="276225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  <a:tab pos="1524000" algn="l"/>
                <a:tab pos="276225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  <a:tab pos="1524000" algn="l"/>
                <a:tab pos="276225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  <a:tab pos="1524000" algn="l"/>
                <a:tab pos="276225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6750" algn="l"/>
                <a:tab pos="1524000" algn="l"/>
                <a:tab pos="2762250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latinLnBrk="1" hangingPunct="1">
              <a:lnSpc>
                <a:spcPct val="150000"/>
              </a:lnSpc>
            </a:pPr>
            <a:r>
              <a:rPr lang="en-US" altLang="ko-KR" sz="12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1. </a:t>
            </a:r>
            <a:r>
              <a:rPr lang="ko-KR" altLang="en-US" sz="12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귀 사의 일익 번창하심과 귀하의 건승을 기원합니다</a:t>
            </a:r>
            <a:r>
              <a:rPr lang="en-US" altLang="ko-KR" sz="12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eaLnBrk="1" latinLnBrk="1" hangingPunct="1">
              <a:lnSpc>
                <a:spcPct val="150000"/>
              </a:lnSpc>
            </a:pPr>
            <a:endParaRPr lang="en-US" altLang="ko-KR" sz="50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20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신명 궁서"/>
              </a:rPr>
              <a:t>      2.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MBC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아카데미에서는 조직과 기업의 성패를 결정짓는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CEO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의 스피치와 이미지 </a:t>
            </a:r>
            <a:r>
              <a:rPr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메이킹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및 리더십 능력 향상을 위해 방송사 최초로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『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7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기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MBC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스피치 </a:t>
            </a:r>
            <a:r>
              <a:rPr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최고위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과정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』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을 개설합니다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eaLnBrk="1" latinLnBrk="1" hangingPunct="1">
              <a:lnSpc>
                <a:spcPct val="150000"/>
              </a:lnSpc>
            </a:pPr>
            <a:endParaRPr lang="en-US" altLang="ko-KR" sz="5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3.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본 과정은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MBC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의 현직 아나운서를 포함한 다양한 분야의 최고 강사진을 초빙하여 개인별 스피치 실습과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특강을 진행하여 스피치 </a:t>
            </a:r>
            <a:r>
              <a:rPr lang="ko-KR" altLang="en-US" sz="1200" dirty="0">
                <a:latin typeface="+mn-ea"/>
                <a:ea typeface="+mn-ea"/>
              </a:rPr>
              <a:t>능력과 </a:t>
            </a:r>
            <a:r>
              <a:rPr lang="en-US" altLang="ko-KR" sz="1200" dirty="0">
                <a:latin typeface="+mn-ea"/>
                <a:ea typeface="+mn-ea"/>
              </a:rPr>
              <a:t>PI(</a:t>
            </a:r>
            <a:r>
              <a:rPr lang="en-US" altLang="ko-KR" sz="1200" i="1" dirty="0">
                <a:latin typeface="+mn-ea"/>
                <a:ea typeface="+mn-ea"/>
              </a:rPr>
              <a:t>President Identity)</a:t>
            </a:r>
            <a:r>
              <a:rPr lang="ko-KR" altLang="en-US" sz="1200" dirty="0">
                <a:latin typeface="+mn-ea"/>
                <a:ea typeface="+mn-ea"/>
              </a:rPr>
              <a:t>전략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사회 전반적 </a:t>
            </a:r>
            <a:r>
              <a:rPr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트렌드에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대한 통찰력을 제시하는 독창적이고 차별화된 커리큘럼으로 구성하였습니다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latinLnBrk="1">
              <a:lnSpc>
                <a:spcPct val="150000"/>
              </a:lnSpc>
            </a:pPr>
            <a:endParaRPr lang="en-US" altLang="ko-KR" sz="5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4.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이에 귀하를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『 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7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기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MBC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스피치 </a:t>
            </a:r>
            <a:r>
              <a:rPr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최고위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과정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』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의 신입 원우로 정중히 모시고자 다음과 같이 안내 드리오니 많은 관심과 참여 있으시길 바랍니다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eaLnBrk="1" latinLnBrk="1" hangingPunct="1">
              <a:lnSpc>
                <a:spcPct val="150000"/>
              </a:lnSpc>
            </a:pP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-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다          음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</a:p>
          <a:p>
            <a:pPr eaLnBrk="1" latinLnBrk="1" hangingPunct="1">
              <a:lnSpc>
                <a:spcPct val="150000"/>
              </a:lnSpc>
            </a:pPr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가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모집 기간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: 2022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년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15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화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까지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(*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조기 마감 될 수 있습니다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.)</a:t>
            </a:r>
          </a:p>
          <a:p>
            <a:pPr eaLnBrk="1" latinLnBrk="1" hangingPunct="1">
              <a:lnSpc>
                <a:spcPct val="150000"/>
              </a:lnSpc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나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입학식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: 2022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년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22</a:t>
            </a: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화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다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제출서류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입학지원서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사업자등록증 또는 재직증명서</a:t>
            </a:r>
          </a:p>
          <a:p>
            <a:pPr eaLnBrk="1" latinLnBrk="1" hangingPunct="1">
              <a:lnSpc>
                <a:spcPct val="150000"/>
              </a:lnSpc>
            </a:pP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라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전형방법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서류전형 후 개별 통보</a:t>
            </a:r>
          </a:p>
          <a:p>
            <a:pPr eaLnBrk="1" latinLnBrk="1" hangingPunct="1">
              <a:lnSpc>
                <a:spcPct val="150000"/>
              </a:lnSpc>
            </a:pP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마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교육기간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: 2022. 3. 29(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화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~ 2022. 11. 1(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화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(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매주 화요일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18:00 ~ 21:00)</a:t>
            </a:r>
          </a:p>
          <a:p>
            <a:pPr eaLnBrk="1" latinLnBrk="1" hangingPunct="1">
              <a:lnSpc>
                <a:spcPct val="150000"/>
              </a:lnSpc>
            </a:pP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바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교육비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6,000,000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원 </a:t>
            </a:r>
            <a:r>
              <a:rPr lang="en-US" altLang="ko-KR" sz="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수업료 및 운영경비 포함</a:t>
            </a:r>
            <a:r>
              <a:rPr lang="en-US" altLang="ko-KR" sz="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/ </a:t>
            </a:r>
            <a:r>
              <a:rPr lang="ko-KR" altLang="en-US" sz="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해외 </a:t>
            </a:r>
            <a:r>
              <a:rPr lang="ko-KR" altLang="en-US" sz="9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연수비</a:t>
            </a:r>
            <a:r>
              <a:rPr lang="ko-KR" altLang="en-US" sz="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별도</a:t>
            </a:r>
            <a:r>
              <a:rPr lang="en-US" altLang="ko-KR" sz="9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eaLnBrk="1" latinLnBrk="1" hangingPunct="1">
              <a:lnSpc>
                <a:spcPct val="150000"/>
              </a:lnSpc>
            </a:pPr>
            <a:r>
              <a:rPr lang="ko-KR" altLang="en-US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사</a:t>
            </a:r>
            <a:r>
              <a:rPr lang="en-US" altLang="ko-KR" sz="120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교육장소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MBC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아카데미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MBC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방송국 본사</a:t>
            </a:r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endParaRPr lang="en-US" altLang="ko-KR" sz="1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endParaRPr lang="en-US" altLang="ko-KR" sz="8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eaLnBrk="1" latinLnBrk="1" hangingPunct="1">
              <a:lnSpc>
                <a:spcPct val="150000"/>
              </a:lnSpc>
            </a:pPr>
            <a:b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붙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임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입학원서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부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끝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10" name="직사각형 1"/>
          <p:cNvSpPr>
            <a:spLocks noChangeArrowheads="1"/>
          </p:cNvSpPr>
          <p:nvPr/>
        </p:nvSpPr>
        <p:spPr bwMode="auto">
          <a:xfrm>
            <a:off x="531235" y="8332653"/>
            <a:ext cx="5811405" cy="576263"/>
          </a:xfrm>
          <a:prstGeom prst="rect">
            <a:avLst/>
          </a:prstGeom>
          <a:solidFill>
            <a:srgbClr val="C0C0C0"/>
          </a:solidFill>
          <a:ln w="12700" cap="rnd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latinLnBrk="1" hangingPunct="1">
              <a:lnSpc>
                <a:spcPct val="150000"/>
              </a:lnSpc>
            </a:pP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■ 문의 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MBC 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스피치 </a:t>
            </a:r>
            <a:r>
              <a:rPr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최고위과정</a:t>
            </a:r>
            <a:r>
              <a:rPr lang="ko-KR" altLang="en-US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사무국</a:t>
            </a:r>
            <a:endParaRPr lang="en-US" altLang="ko-KR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atinLnBrk="1">
              <a:lnSpc>
                <a:spcPct val="150000"/>
              </a:lnSpc>
            </a:pP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T : 02-887-2254      F :  02-887-2259    E-mail :  mbcspsl@naver.com</a:t>
            </a:r>
            <a:endParaRPr lang="ko-KR" altLang="en-US" sz="12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1026" name="Picture 2" descr="C:\Users\user-1\Downloads\ci02 (1)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296" y="110205"/>
            <a:ext cx="3068108" cy="559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93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141288" y="107949"/>
            <a:ext cx="6580187" cy="9605893"/>
          </a:xfrm>
          <a:prstGeom prst="roundRect">
            <a:avLst>
              <a:gd name="adj" fmla="val 5538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1" hangingPunct="1">
              <a:defRPr/>
            </a:pPr>
            <a:endParaRPr lang="ko-KR" altLang="en-US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TextBox 22"/>
          <p:cNvSpPr txBox="1">
            <a:spLocks noChangeArrowheads="1"/>
          </p:cNvSpPr>
          <p:nvPr/>
        </p:nvSpPr>
        <p:spPr bwMode="auto">
          <a:xfrm>
            <a:off x="142875" y="1214438"/>
            <a:ext cx="417195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latinLnBrk="1" hangingPunct="1"/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기재하신 내용은 </a:t>
            </a:r>
            <a:r>
              <a:rPr lang="ko-KR" altLang="en-US" sz="9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원우수첩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제작 자료로 </a:t>
            </a:r>
            <a:r>
              <a:rPr lang="ko-KR" altLang="en-US" sz="9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사용되오니</a:t>
            </a:r>
            <a:r>
              <a:rPr lang="ko-KR" altLang="en-US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정확히 기재 바랍니다</a:t>
            </a:r>
            <a:r>
              <a:rPr lang="en-US" altLang="ko-KR" sz="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435645"/>
              </p:ext>
            </p:extLst>
          </p:nvPr>
        </p:nvGraphicFramePr>
        <p:xfrm>
          <a:off x="214313" y="1500188"/>
          <a:ext cx="6413499" cy="659426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5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1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8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3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4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99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6002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1" dirty="0">
                          <a:latin typeface="맑은 고딕" pitchFamily="50" charset="-127"/>
                          <a:ea typeface="맑은 고딕" pitchFamily="50" charset="-127"/>
                        </a:rPr>
                        <a:t>인</a:t>
                      </a:r>
                      <a:endParaRPr lang="en-US" altLang="ko-KR" sz="13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300" b="1" dirty="0">
                          <a:latin typeface="맑은 고딕" pitchFamily="50" charset="-127"/>
                          <a:ea typeface="맑은 고딕" pitchFamily="50" charset="-127"/>
                        </a:rPr>
                        <a:t>적</a:t>
                      </a:r>
                      <a:endParaRPr lang="en-US" altLang="ko-KR" sz="13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300" b="1" dirty="0">
                          <a:latin typeface="맑은 고딕" pitchFamily="50" charset="-127"/>
                          <a:ea typeface="맑은 고딕" pitchFamily="50" charset="-127"/>
                        </a:rPr>
                        <a:t>사</a:t>
                      </a:r>
                      <a:endParaRPr lang="en-US" altLang="ko-KR" sz="13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300" b="1" dirty="0">
                          <a:latin typeface="맑은 고딕" pitchFamily="50" charset="-127"/>
                          <a:ea typeface="맑은 고딕" pitchFamily="50" charset="-127"/>
                        </a:rPr>
                        <a:t>항</a:t>
                      </a:r>
                      <a:endParaRPr lang="ko-KR" altLang="en-US" sz="13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성 명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한글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접수번호</a:t>
                      </a:r>
                    </a:p>
                  </a:txBody>
                  <a:tcPr marL="91421" marR="91421" marT="45725" marB="45725" anchor="ctr"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33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3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한문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생년월일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19     .       .         . (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양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음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3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dirty="0" err="1">
                          <a:latin typeface="맑은 고딕" pitchFamily="50" charset="-127"/>
                          <a:ea typeface="맑은 고딕" pitchFamily="50" charset="-127"/>
                        </a:rPr>
                        <a:t>여권영문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취미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골프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핸디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3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latin typeface="맑은 고딕" pitchFamily="50" charset="-127"/>
                          <a:ea typeface="맑은 고딕" pitchFamily="50" charset="-127"/>
                        </a:rPr>
                        <a:t>자택주소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5"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우       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3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latin typeface="맑은 고딕" pitchFamily="50" charset="-127"/>
                          <a:ea typeface="맑은 고딕" pitchFamily="50" charset="-127"/>
                        </a:rPr>
                        <a:t>자택전화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휴대폰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002">
                <a:tc rowSpan="6"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1" dirty="0">
                          <a:latin typeface="맑은 고딕" pitchFamily="50" charset="-127"/>
                          <a:ea typeface="맑은 고딕" pitchFamily="50" charset="-127"/>
                        </a:rPr>
                        <a:t>근</a:t>
                      </a:r>
                      <a:endParaRPr lang="en-US" altLang="ko-KR" sz="13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300" b="1" dirty="0">
                          <a:latin typeface="맑은 고딕" pitchFamily="50" charset="-127"/>
                          <a:ea typeface="맑은 고딕" pitchFamily="50" charset="-127"/>
                        </a:rPr>
                        <a:t>무</a:t>
                      </a:r>
                      <a:endParaRPr lang="en-US" altLang="ko-KR" sz="13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300" b="1" dirty="0">
                          <a:latin typeface="맑은 고딕" pitchFamily="50" charset="-127"/>
                          <a:ea typeface="맑은 고딕" pitchFamily="50" charset="-127"/>
                        </a:rPr>
                        <a:t>처</a:t>
                      </a:r>
                      <a:endParaRPr lang="ko-KR" altLang="en-US" sz="13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latin typeface="맑은 고딕" pitchFamily="50" charset="-127"/>
                          <a:ea typeface="맑은 고딕" pitchFamily="50" charset="-127"/>
                        </a:rPr>
                        <a:t>기관명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직   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latin typeface="맑은 고딕" pitchFamily="50" charset="-127"/>
                          <a:ea typeface="맑은 고딕" pitchFamily="50" charset="-127"/>
                        </a:rPr>
                        <a:t>업종</a:t>
                      </a:r>
                      <a:r>
                        <a:rPr lang="en-US" altLang="ko-KR" sz="1100" dirty="0"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lang="ko-KR" altLang="en-US" sz="1100" dirty="0" err="1">
                          <a:latin typeface="맑은 고딕" pitchFamily="50" charset="-127"/>
                          <a:ea typeface="맑은 고딕" pitchFamily="50" charset="-127"/>
                        </a:rPr>
                        <a:t>주요생산품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매출액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자본금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latin typeface="맑은 고딕" pitchFamily="50" charset="-127"/>
                          <a:ea typeface="맑은 고딕" pitchFamily="50" charset="-127"/>
                        </a:rPr>
                        <a:t>회사주소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5">
                  <a:txBody>
                    <a:bodyPr/>
                    <a:lstStyle/>
                    <a:p>
                      <a:pPr algn="l" latinLnBrk="1"/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우       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전화번호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FAX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E-mail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홈페이지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담당직원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성명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            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직위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latin typeface="맑은 고딕" pitchFamily="50" charset="-127"/>
                          <a:ea typeface="맑은 고딕" pitchFamily="50" charset="-127"/>
                        </a:rPr>
                        <a:t>담당연락처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002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1" dirty="0">
                          <a:latin typeface="맑은 고딕" pitchFamily="50" charset="-127"/>
                          <a:ea typeface="맑은 고딕" pitchFamily="50" charset="-127"/>
                        </a:rPr>
                        <a:t>주</a:t>
                      </a:r>
                      <a:endParaRPr lang="en-US" altLang="ko-KR" sz="13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300" b="1" dirty="0">
                          <a:latin typeface="맑은 고딕" pitchFamily="50" charset="-127"/>
                          <a:ea typeface="맑은 고딕" pitchFamily="50" charset="-127"/>
                        </a:rPr>
                        <a:t>요</a:t>
                      </a:r>
                      <a:endParaRPr lang="en-US" altLang="ko-KR" sz="13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300" b="1" dirty="0">
                          <a:latin typeface="맑은 고딕" pitchFamily="50" charset="-127"/>
                          <a:ea typeface="맑은 고딕" pitchFamily="50" charset="-127"/>
                        </a:rPr>
                        <a:t>경</a:t>
                      </a:r>
                      <a:endParaRPr lang="en-US" altLang="ko-KR" sz="13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300" b="1" dirty="0" err="1">
                          <a:latin typeface="맑은 고딕" pitchFamily="50" charset="-127"/>
                          <a:ea typeface="맑은 고딕" pitchFamily="50" charset="-127"/>
                        </a:rPr>
                        <a:t>력</a:t>
                      </a:r>
                      <a:endParaRPr lang="ko-KR" altLang="en-US" sz="13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기   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latin typeface="맑은 고딕" pitchFamily="50" charset="-127"/>
                          <a:ea typeface="맑은 고딕" pitchFamily="50" charset="-127"/>
                        </a:rPr>
                        <a:t>기관명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부서 및 직위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~      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~      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~      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6002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1" dirty="0" err="1">
                          <a:latin typeface="맑은 고딕" pitchFamily="50" charset="-127"/>
                          <a:ea typeface="맑은 고딕" pitchFamily="50" charset="-127"/>
                        </a:rPr>
                        <a:t>최고위경력</a:t>
                      </a:r>
                      <a:endParaRPr lang="ko-KR" altLang="en-US" sz="13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기   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latin typeface="맑은 고딕" pitchFamily="50" charset="-127"/>
                          <a:ea typeface="맑은 고딕" pitchFamily="50" charset="-127"/>
                        </a:rPr>
                        <a:t>과정명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학교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latin typeface="맑은 고딕" pitchFamily="50" charset="-127"/>
                          <a:ea typeface="맑은 고딕" pitchFamily="50" charset="-127"/>
                        </a:rPr>
                        <a:t>주요직책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~      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~      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600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28575" cmpd="sng">
                      <a:solidFill>
                        <a:srgbClr val="800000"/>
                      </a:solidFill>
                      <a:prstDash val="soli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~      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년</a:t>
                      </a:r>
                      <a:endParaRPr lang="ko-KR" altLang="en-US" sz="12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6002">
                <a:tc gridSpan="7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귀하께서 본 과정을 알게 된 경로를 체크해 주십시오 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중복 가능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latinLnBrk="1"/>
                      <a:endParaRPr lang="ko-KR" altLang="en-US" sz="1200" dirty="0">
                        <a:solidFill>
                          <a:srgbClr val="800000"/>
                        </a:solidFill>
                        <a:latin typeface="고려대학교M" panose="02020603020101020101" pitchFamily="18" charset="-127"/>
                        <a:ea typeface="고려대학교M" panose="02020603020101020101" pitchFamily="18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mpd="sng">
                      <a:solidFill>
                        <a:srgbClr val="800000"/>
                      </a:solidFill>
                      <a:prstDash val="solid"/>
                    </a:lnR>
                    <a:lnT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76890">
                <a:tc gridSpan="7"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신문광고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     )    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메일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/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문자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     )    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홈페이지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     )     </a:t>
                      </a:r>
                      <a:r>
                        <a:rPr lang="ko-KR" altLang="en-US" sz="1200" dirty="0">
                          <a:latin typeface="맑은 고딕" pitchFamily="50" charset="-127"/>
                          <a:ea typeface="맑은 고딕" pitchFamily="50" charset="-127"/>
                        </a:rPr>
                        <a:t>안내장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     )     </a:t>
                      </a:r>
                      <a:r>
                        <a:rPr lang="ko-KR" altLang="en-US" sz="1200" dirty="0" err="1">
                          <a:latin typeface="맑은 고딕" pitchFamily="50" charset="-127"/>
                          <a:ea typeface="맑은 고딕" pitchFamily="50" charset="-127"/>
                        </a:rPr>
                        <a:t>지인추천</a:t>
                      </a:r>
                      <a:r>
                        <a:rPr lang="en-US" altLang="ko-KR" sz="1200" dirty="0">
                          <a:latin typeface="맑은 고딕" pitchFamily="50" charset="-127"/>
                          <a:ea typeface="맑은 고딕" pitchFamily="50" charset="-127"/>
                        </a:rPr>
                        <a:t>(     )</a:t>
                      </a:r>
                    </a:p>
                    <a:p>
                      <a:pPr algn="ctr" latinLnBrk="1"/>
                      <a:r>
                        <a:rPr lang="en-US" altLang="ko-KR" sz="1100" dirty="0"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100" dirty="0">
                          <a:latin typeface="맑은 고딕" pitchFamily="50" charset="-127"/>
                          <a:ea typeface="맑은 고딕" pitchFamily="50" charset="-127"/>
                        </a:rPr>
                        <a:t>추천인 성명 </a:t>
                      </a:r>
                      <a:r>
                        <a:rPr lang="en-US" altLang="ko-KR" sz="1100" dirty="0">
                          <a:latin typeface="맑은 고딕" pitchFamily="50" charset="-127"/>
                          <a:ea typeface="맑은 고딕" pitchFamily="50" charset="-127"/>
                        </a:rPr>
                        <a:t>:               </a:t>
                      </a:r>
                      <a:r>
                        <a:rPr lang="ko-KR" altLang="en-US" sz="1100" dirty="0">
                          <a:latin typeface="맑은 고딕" pitchFamily="50" charset="-127"/>
                          <a:ea typeface="맑은 고딕" pitchFamily="50" charset="-127"/>
                        </a:rPr>
                        <a:t>직장명 </a:t>
                      </a:r>
                      <a:r>
                        <a:rPr lang="en-US" altLang="ko-KR" sz="1100" dirty="0">
                          <a:latin typeface="맑은 고딕" pitchFamily="50" charset="-127"/>
                          <a:ea typeface="맑은 고딕" pitchFamily="50" charset="-127"/>
                        </a:rPr>
                        <a:t>:                </a:t>
                      </a:r>
                      <a:r>
                        <a:rPr lang="ko-KR" altLang="en-US" sz="1100" dirty="0">
                          <a:latin typeface="맑은 고딕" pitchFamily="50" charset="-127"/>
                          <a:ea typeface="맑은 고딕" pitchFamily="50" charset="-127"/>
                        </a:rPr>
                        <a:t>직위 </a:t>
                      </a:r>
                      <a:r>
                        <a:rPr lang="en-US" altLang="ko-KR" sz="1100" dirty="0">
                          <a:latin typeface="맑은 고딕" pitchFamily="50" charset="-127"/>
                          <a:ea typeface="맑은 고딕" pitchFamily="50" charset="-127"/>
                        </a:rPr>
                        <a:t>:</a:t>
                      </a:r>
                      <a:r>
                        <a:rPr lang="en-US" altLang="ko-KR" sz="1100" baseline="0" dirty="0">
                          <a:latin typeface="맑은 고딕" pitchFamily="50" charset="-127"/>
                          <a:ea typeface="맑은 고딕" pitchFamily="50" charset="-127"/>
                        </a:rPr>
                        <a:t>               </a:t>
                      </a:r>
                      <a:r>
                        <a:rPr lang="ko-KR" altLang="en-US" sz="1100" baseline="0" dirty="0">
                          <a:latin typeface="맑은 고딕" pitchFamily="50" charset="-127"/>
                          <a:ea typeface="맑은 고딕" pitchFamily="50" charset="-127"/>
                        </a:rPr>
                        <a:t>본인과의 관계 </a:t>
                      </a:r>
                      <a:r>
                        <a:rPr lang="en-US" altLang="ko-KR" sz="1100" baseline="0" dirty="0">
                          <a:latin typeface="맑은 고딕" pitchFamily="50" charset="-127"/>
                          <a:ea typeface="맑은 고딕" pitchFamily="50" charset="-127"/>
                        </a:rPr>
                        <a:t>:               )</a:t>
                      </a:r>
                      <a:endParaRPr lang="ko-KR" altLang="en-US" sz="1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1" marR="91421" marT="45725" marB="45725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9" name="직사각형 15"/>
          <p:cNvSpPr>
            <a:spLocks noChangeArrowheads="1"/>
          </p:cNvSpPr>
          <p:nvPr/>
        </p:nvSpPr>
        <p:spPr bwMode="auto">
          <a:xfrm>
            <a:off x="5173663" y="8269357"/>
            <a:ext cx="1279525" cy="1355172"/>
          </a:xfrm>
          <a:prstGeom prst="rect">
            <a:avLst/>
          </a:prstGeom>
          <a:noFill/>
          <a:ln w="19050" cap="rnd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latinLnBrk="1" hangingPunct="1"/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2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사진부착</a:t>
            </a:r>
            <a:r>
              <a:rPr lang="en-US" altLang="ko-KR" sz="12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algn="ctr" eaLnBrk="1" latinLnBrk="1" hangingPunct="1"/>
            <a:r>
              <a:rPr lang="ko-KR" altLang="en-US" sz="11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추후제출가능</a:t>
            </a:r>
          </a:p>
        </p:txBody>
      </p:sp>
      <p:sp>
        <p:nvSpPr>
          <p:cNvPr id="10" name="직사각형 16"/>
          <p:cNvSpPr>
            <a:spLocks noChangeArrowheads="1"/>
          </p:cNvSpPr>
          <p:nvPr/>
        </p:nvSpPr>
        <p:spPr bwMode="auto">
          <a:xfrm>
            <a:off x="1716088" y="9276867"/>
            <a:ext cx="3429000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1700" dirty="0">
                <a:latin typeface="연세소제목체" panose="02030504000101010101" pitchFamily="18" charset="-127"/>
                <a:ea typeface="연세소제목체" panose="02030504000101010101" pitchFamily="18" charset="-127"/>
              </a:rPr>
              <a:t>MBC </a:t>
            </a:r>
            <a:r>
              <a:rPr lang="ko-KR" altLang="en-US" sz="1700">
                <a:latin typeface="연세소제목체" panose="02030504000101010101" pitchFamily="18" charset="-127"/>
                <a:ea typeface="연세소제목체" panose="02030504000101010101" pitchFamily="18" charset="-127"/>
              </a:rPr>
              <a:t>아카데미 </a:t>
            </a:r>
            <a:r>
              <a:rPr lang="ko-KR" altLang="en-US" sz="1500" dirty="0">
                <a:latin typeface="연세소제목체" panose="02030504000101010101" pitchFamily="18" charset="-127"/>
                <a:ea typeface="연세소제목체" panose="02030504000101010101" pitchFamily="18" charset="-127"/>
              </a:rPr>
              <a:t>귀중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2408238" y="8664092"/>
            <a:ext cx="2160587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r"/>
            <a:r>
              <a:rPr lang="ko-KR" altLang="en-US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년      월      일</a:t>
            </a:r>
          </a:p>
        </p:txBody>
      </p:sp>
      <p:sp>
        <p:nvSpPr>
          <p:cNvPr id="12" name="TextBox 18"/>
          <p:cNvSpPr txBox="1">
            <a:spLocks noChangeArrowheads="1"/>
          </p:cNvSpPr>
          <p:nvPr/>
        </p:nvSpPr>
        <p:spPr bwMode="auto">
          <a:xfrm>
            <a:off x="1557338" y="8995879"/>
            <a:ext cx="1439862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r>
              <a:rPr lang="ko-KR" altLang="en-US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지원자</a:t>
            </a:r>
          </a:p>
        </p:txBody>
      </p:sp>
      <p:sp>
        <p:nvSpPr>
          <p:cNvPr id="13" name="TextBox 19"/>
          <p:cNvSpPr txBox="1">
            <a:spLocks noChangeArrowheads="1"/>
          </p:cNvSpPr>
          <p:nvPr/>
        </p:nvSpPr>
        <p:spPr bwMode="auto">
          <a:xfrm>
            <a:off x="3789363" y="8976829"/>
            <a:ext cx="8064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r"/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인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3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4" name="TextBox 21"/>
          <p:cNvSpPr txBox="1">
            <a:spLocks noChangeArrowheads="1"/>
          </p:cNvSpPr>
          <p:nvPr/>
        </p:nvSpPr>
        <p:spPr bwMode="auto">
          <a:xfrm>
            <a:off x="589892" y="285750"/>
            <a:ext cx="5684568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algn="ctr" eaLnBrk="1" latinLnBrk="1" hangingPunct="1"/>
            <a:r>
              <a:rPr lang="en-US" altLang="ko-KR" sz="2800" b="1" dirty="0">
                <a:latin typeface="연세제목체" panose="02030504000101010101" pitchFamily="18" charset="-127"/>
                <a:ea typeface="연세제목체" panose="02030504000101010101" pitchFamily="18" charset="-127"/>
              </a:rPr>
              <a:t>MBC</a:t>
            </a:r>
            <a:r>
              <a:rPr lang="ko-KR" altLang="en-US" sz="2800" b="1" dirty="0">
                <a:latin typeface="연세제목체" panose="02030504000101010101" pitchFamily="18" charset="-127"/>
                <a:ea typeface="연세제목체" panose="02030504000101010101" pitchFamily="18" charset="-127"/>
              </a:rPr>
              <a:t>스피치 </a:t>
            </a:r>
            <a:r>
              <a:rPr lang="ko-KR" altLang="en-US" sz="2800" b="1" dirty="0" err="1">
                <a:latin typeface="연세제목체" panose="02030504000101010101" pitchFamily="18" charset="-127"/>
                <a:ea typeface="연세제목체" panose="02030504000101010101" pitchFamily="18" charset="-127"/>
              </a:rPr>
              <a:t>최고위</a:t>
            </a:r>
            <a:r>
              <a:rPr lang="ko-KR" altLang="en-US" sz="2800" b="1" dirty="0">
                <a:latin typeface="연세제목체" panose="02030504000101010101" pitchFamily="18" charset="-127"/>
                <a:ea typeface="연세제목체" panose="02030504000101010101" pitchFamily="18" charset="-127"/>
              </a:rPr>
              <a:t> 과정</a:t>
            </a:r>
            <a:r>
              <a:rPr lang="en-US" altLang="ko-KR" sz="2800" b="1" dirty="0">
                <a:latin typeface="연세제목체" panose="02030504000101010101" pitchFamily="18" charset="-127"/>
                <a:ea typeface="연세제목체" panose="02030504000101010101" pitchFamily="18" charset="-127"/>
              </a:rPr>
              <a:t> </a:t>
            </a:r>
            <a:r>
              <a:rPr lang="ko-KR" altLang="en-US" sz="2800" b="1" dirty="0">
                <a:latin typeface="연세제목체" panose="02030504000101010101" pitchFamily="18" charset="-127"/>
                <a:ea typeface="연세제목체" panose="02030504000101010101" pitchFamily="18" charset="-127"/>
              </a:rPr>
              <a:t>입학원서</a:t>
            </a:r>
          </a:p>
          <a:p>
            <a:pPr algn="ctr" eaLnBrk="1" latinLnBrk="1" hangingPunct="1"/>
            <a:r>
              <a:rPr lang="en-US" altLang="ko-KR" sz="1800" dirty="0">
                <a:latin typeface="연세제목체" panose="02030504000101010101" pitchFamily="18" charset="-127"/>
                <a:ea typeface="연세제목체" panose="02030504000101010101" pitchFamily="18" charset="-127"/>
              </a:rPr>
              <a:t>MBC Speech Program for CEO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214313" y="8134145"/>
            <a:ext cx="493077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본인은 귀 기관에서 운영하는 </a:t>
            </a:r>
            <a:r>
              <a:rPr lang="en-US" altLang="ko-KR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MBC </a:t>
            </a:r>
            <a:r>
              <a:rPr lang="ko-KR" altLang="en-US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스피치  </a:t>
            </a:r>
            <a:r>
              <a:rPr lang="ko-KR" altLang="en-US" sz="1100" b="1" spc="-150" dirty="0" err="1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최고위</a:t>
            </a:r>
            <a:r>
              <a:rPr lang="ko-KR" altLang="en-US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과정에 입학하고자 소정의 서류를 </a:t>
            </a:r>
            <a:r>
              <a:rPr lang="en-US" altLang="ko-KR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갖추어 지원하며</a:t>
            </a:r>
            <a:r>
              <a:rPr lang="en-US" altLang="ko-KR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입학전형을 위하여 상기 기재한 개인정보 수집에</a:t>
            </a:r>
            <a:r>
              <a:rPr lang="en-US" altLang="ko-KR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동의합니다</a:t>
            </a:r>
            <a:r>
              <a:rPr lang="en-US" altLang="ko-KR" sz="1100" b="1" spc="-1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100" spc="-1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14964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334</TotalTime>
  <Words>490</Words>
  <Application>Microsoft Office PowerPoint</Application>
  <PresentationFormat>A4 용지(210x297mm)</PresentationFormat>
  <Paragraphs>94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9" baseType="lpstr">
      <vt:lpstr>맑은 고딕</vt:lpstr>
      <vt:lpstr>연세소제목체</vt:lpstr>
      <vt:lpstr>연세제목체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153</cp:lastModifiedBy>
  <cp:revision>36</cp:revision>
  <dcterms:created xsi:type="dcterms:W3CDTF">2016-07-12T08:49:40Z</dcterms:created>
  <dcterms:modified xsi:type="dcterms:W3CDTF">2022-01-12T00:41:34Z</dcterms:modified>
</cp:coreProperties>
</file>